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56" r:id="rId4"/>
    <p:sldId id="262" r:id="rId5"/>
    <p:sldId id="259" r:id="rId6"/>
    <p:sldId id="270" r:id="rId7"/>
    <p:sldId id="269" r:id="rId8"/>
    <p:sldId id="264"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8D45921-F88C-41DA-91AC-3B8EE86E4516}" type="datetimeFigureOut">
              <a:rPr lang="en-US" smtClean="0"/>
              <a:pPr/>
              <a:t>10/6/2009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9CD37D-E289-4DB3-BAD4-C37A592B448A}"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D45921-F88C-41DA-91AC-3B8EE86E4516}" type="datetimeFigureOut">
              <a:rPr lang="en-US" smtClean="0"/>
              <a:pPr/>
              <a:t>10/6/2009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9CD37D-E289-4DB3-BAD4-C37A592B448A}"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D45921-F88C-41DA-91AC-3B8EE86E4516}" type="datetimeFigureOut">
              <a:rPr lang="en-US" smtClean="0"/>
              <a:pPr/>
              <a:t>10/6/2009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9CD37D-E289-4DB3-BAD4-C37A592B448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D45921-F88C-41DA-91AC-3B8EE86E4516}" type="datetimeFigureOut">
              <a:rPr lang="en-US" smtClean="0"/>
              <a:pPr/>
              <a:t>10/6/2009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9CD37D-E289-4DB3-BAD4-C37A592B448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D45921-F88C-41DA-91AC-3B8EE86E4516}" type="datetimeFigureOut">
              <a:rPr lang="en-US" smtClean="0"/>
              <a:pPr/>
              <a:t>10/6/2009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9CD37D-E289-4DB3-BAD4-C37A592B448A}"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8D45921-F88C-41DA-91AC-3B8EE86E4516}" type="datetimeFigureOut">
              <a:rPr lang="en-US" smtClean="0"/>
              <a:pPr/>
              <a:t>10/6/2009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9CD37D-E289-4DB3-BAD4-C37A592B448A}"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8D45921-F88C-41DA-91AC-3B8EE86E4516}" type="datetimeFigureOut">
              <a:rPr lang="en-US" smtClean="0"/>
              <a:pPr/>
              <a:t>10/6/2009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39CD37D-E289-4DB3-BAD4-C37A592B448A}"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8D45921-F88C-41DA-91AC-3B8EE86E4516}" type="datetimeFigureOut">
              <a:rPr lang="en-US" smtClean="0"/>
              <a:pPr/>
              <a:t>10/6/2009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39CD37D-E289-4DB3-BAD4-C37A592B448A}"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D45921-F88C-41DA-91AC-3B8EE86E4516}" type="datetimeFigureOut">
              <a:rPr lang="en-US" smtClean="0"/>
              <a:pPr/>
              <a:t>10/6/2009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39CD37D-E289-4DB3-BAD4-C37A592B448A}"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D45921-F88C-41DA-91AC-3B8EE86E4516}" type="datetimeFigureOut">
              <a:rPr lang="en-US" smtClean="0"/>
              <a:pPr/>
              <a:t>10/6/2009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9CD37D-E289-4DB3-BAD4-C37A592B448A}"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D45921-F88C-41DA-91AC-3B8EE86E4516}" type="datetimeFigureOut">
              <a:rPr lang="en-US" smtClean="0"/>
              <a:pPr/>
              <a:t>10/6/2009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9CD37D-E289-4DB3-BAD4-C37A592B448A}"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D45921-F88C-41DA-91AC-3B8EE86E4516}" type="datetimeFigureOut">
              <a:rPr lang="en-US" smtClean="0"/>
              <a:pPr/>
              <a:t>10/6/2009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9CD37D-E289-4DB3-BAD4-C37A592B448A}"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spotthedifference.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7158" y="857232"/>
            <a:ext cx="7772400" cy="1470025"/>
          </a:xfrm>
        </p:spPr>
        <p:txBody>
          <a:bodyPr/>
          <a:lstStyle/>
          <a:p>
            <a:r>
              <a:rPr lang="en-GB" b="1" u="sng" dirty="0" smtClean="0"/>
              <a:t>Pilot Study</a:t>
            </a:r>
            <a:endParaRPr lang="en-GB" b="1" u="sng" dirty="0"/>
          </a:p>
        </p:txBody>
      </p:sp>
      <p:sp>
        <p:nvSpPr>
          <p:cNvPr id="3" name="Subtitle 2"/>
          <p:cNvSpPr>
            <a:spLocks noGrp="1"/>
          </p:cNvSpPr>
          <p:nvPr>
            <p:ph type="subTitle" idx="1"/>
          </p:nvPr>
        </p:nvSpPr>
        <p:spPr>
          <a:xfrm>
            <a:off x="1142976" y="2143116"/>
            <a:ext cx="6400800" cy="2071702"/>
          </a:xfrm>
        </p:spPr>
        <p:txBody>
          <a:bodyPr/>
          <a:lstStyle/>
          <a:p>
            <a:r>
              <a:rPr lang="en-GB" b="1" u="sng" dirty="0" smtClean="0">
                <a:solidFill>
                  <a:schemeClr val="tx1"/>
                </a:solidFill>
              </a:rPr>
              <a:t>Starter: </a:t>
            </a:r>
          </a:p>
          <a:p>
            <a:r>
              <a:rPr lang="en-GB" b="1" u="sng" dirty="0" smtClean="0">
                <a:hlinkClick r:id="rId2"/>
              </a:rPr>
              <a:t>www.spotthedifference.com</a:t>
            </a:r>
            <a:endParaRPr lang="en-GB" b="1" u="sng" dirty="0" smtClean="0"/>
          </a:p>
          <a:p>
            <a:endParaRPr lang="en-GB" b="1" u="sng" dirty="0"/>
          </a:p>
        </p:txBody>
      </p:sp>
      <p:pic>
        <p:nvPicPr>
          <p:cNvPr id="6148" name="Picture 4" descr="http://www.spotthedifference.com/images/transparent.gif"/>
          <p:cNvPicPr>
            <a:picLocks noChangeAspect="1" noChangeArrowheads="1"/>
          </p:cNvPicPr>
          <p:nvPr/>
        </p:nvPicPr>
        <p:blipFill>
          <a:blip r:embed="rId3"/>
          <a:srcRect/>
          <a:stretch>
            <a:fillRect/>
          </a:stretch>
        </p:blipFill>
        <p:spPr bwMode="auto">
          <a:xfrm>
            <a:off x="155575" y="-1646238"/>
            <a:ext cx="2667000" cy="342900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The Big picture</a:t>
            </a:r>
            <a:endParaRPr lang="en-GB" b="1" u="sng" dirty="0"/>
          </a:p>
        </p:txBody>
      </p:sp>
      <p:sp>
        <p:nvSpPr>
          <p:cNvPr id="3" name="Content Placeholder 2"/>
          <p:cNvSpPr>
            <a:spLocks noGrp="1"/>
          </p:cNvSpPr>
          <p:nvPr>
            <p:ph idx="1"/>
          </p:nvPr>
        </p:nvSpPr>
        <p:spPr>
          <a:solidFill>
            <a:srgbClr val="FFFF00"/>
          </a:solidFill>
        </p:spPr>
        <p:txBody>
          <a:bodyPr>
            <a:normAutofit fontScale="92500" lnSpcReduction="10000"/>
          </a:bodyPr>
          <a:lstStyle/>
          <a:p>
            <a:r>
              <a:rPr lang="en-GB" dirty="0" smtClean="0"/>
              <a:t>Your pilot study is the first stage of completing your primary research. It is a small scale trial </a:t>
            </a:r>
            <a:endParaRPr lang="en-GB" dirty="0" smtClean="0"/>
          </a:p>
          <a:p>
            <a:r>
              <a:rPr lang="en-GB" dirty="0" smtClean="0"/>
              <a:t>The questions </a:t>
            </a:r>
            <a:r>
              <a:rPr lang="en-GB" dirty="0" smtClean="0"/>
              <a:t>which you will need to complete </a:t>
            </a:r>
            <a:r>
              <a:rPr lang="en-GB" dirty="0" smtClean="0"/>
              <a:t>are </a:t>
            </a:r>
            <a:r>
              <a:rPr lang="en-GB" dirty="0" smtClean="0"/>
              <a:t>to </a:t>
            </a:r>
            <a:r>
              <a:rPr lang="en-GB" dirty="0" smtClean="0"/>
              <a:t>show the examiner that you have tested your research, and are able to check if this is the appropriate method of gathering that data that your research requires. </a:t>
            </a:r>
            <a:endParaRPr lang="en-GB" dirty="0" smtClean="0"/>
          </a:p>
          <a:p>
            <a:r>
              <a:rPr lang="en-GB" dirty="0" smtClean="0"/>
              <a:t>You </a:t>
            </a:r>
            <a:r>
              <a:rPr lang="en-GB" dirty="0" smtClean="0"/>
              <a:t>are also able to change the wording of your questions if they are not useful in providing the correct information. </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1071546"/>
            <a:ext cx="7772400" cy="1470025"/>
          </a:xfrm>
        </p:spPr>
        <p:txBody>
          <a:bodyPr/>
          <a:lstStyle/>
          <a:p>
            <a:r>
              <a:rPr lang="en-GB" b="1" u="sng" dirty="0" smtClean="0"/>
              <a:t>Pilot Study</a:t>
            </a:r>
            <a:endParaRPr lang="en-GB" b="1" u="sng" dirty="0"/>
          </a:p>
        </p:txBody>
      </p:sp>
      <p:sp>
        <p:nvSpPr>
          <p:cNvPr id="3" name="Subtitle 2"/>
          <p:cNvSpPr>
            <a:spLocks noGrp="1"/>
          </p:cNvSpPr>
          <p:nvPr>
            <p:ph type="subTitle" idx="1"/>
          </p:nvPr>
        </p:nvSpPr>
        <p:spPr>
          <a:xfrm>
            <a:off x="1371600" y="2285992"/>
            <a:ext cx="6400800" cy="3352808"/>
          </a:xfrm>
          <a:solidFill>
            <a:srgbClr val="00B0F0"/>
          </a:solidFill>
        </p:spPr>
        <p:txBody>
          <a:bodyPr>
            <a:normAutofit fontScale="92500"/>
          </a:bodyPr>
          <a:lstStyle/>
          <a:p>
            <a:r>
              <a:rPr lang="en-GB" b="1" u="sng" dirty="0" smtClean="0">
                <a:solidFill>
                  <a:schemeClr val="tx1"/>
                </a:solidFill>
              </a:rPr>
              <a:t>Learning objective:  </a:t>
            </a:r>
          </a:p>
          <a:p>
            <a:pPr>
              <a:buFont typeface="Arial" pitchFamily="34" charset="0"/>
              <a:buChar char="•"/>
            </a:pPr>
            <a:r>
              <a:rPr lang="en-GB" dirty="0" smtClean="0">
                <a:solidFill>
                  <a:schemeClr val="tx1"/>
                </a:solidFill>
              </a:rPr>
              <a:t>To understand the uses of a pilot study</a:t>
            </a:r>
          </a:p>
          <a:p>
            <a:pPr>
              <a:buFont typeface="Arial" pitchFamily="34" charset="0"/>
              <a:buChar char="•"/>
            </a:pPr>
            <a:r>
              <a:rPr lang="en-GB" dirty="0" smtClean="0">
                <a:solidFill>
                  <a:schemeClr val="tx1"/>
                </a:solidFill>
              </a:rPr>
              <a:t>To complete designing your pilot study</a:t>
            </a:r>
          </a:p>
          <a:p>
            <a:pPr>
              <a:buFont typeface="Arial" pitchFamily="34" charset="0"/>
              <a:buChar char="•"/>
            </a:pPr>
            <a:r>
              <a:rPr lang="en-GB" dirty="0" smtClean="0">
                <a:solidFill>
                  <a:schemeClr val="tx1"/>
                </a:solidFill>
              </a:rPr>
              <a:t>To analyse whether you are using the correct method of primary research.</a:t>
            </a:r>
          </a:p>
          <a:p>
            <a:pPr>
              <a:buFont typeface="Arial" pitchFamily="34" charset="0"/>
              <a:buChar char="•"/>
            </a:pPr>
            <a:endParaRPr lang="en-GB"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Uses of pilot studies</a:t>
            </a:r>
            <a:endParaRPr lang="en-GB" b="1" u="sng" dirty="0"/>
          </a:p>
        </p:txBody>
      </p:sp>
      <p:sp>
        <p:nvSpPr>
          <p:cNvPr id="3" name="Content Placeholder 2"/>
          <p:cNvSpPr>
            <a:spLocks noGrp="1"/>
          </p:cNvSpPr>
          <p:nvPr>
            <p:ph idx="1"/>
          </p:nvPr>
        </p:nvSpPr>
        <p:spPr/>
        <p:txBody>
          <a:bodyPr>
            <a:normAutofit lnSpcReduction="10000"/>
          </a:bodyPr>
          <a:lstStyle/>
          <a:p>
            <a:r>
              <a:rPr lang="en-GB" dirty="0" smtClean="0">
                <a:solidFill>
                  <a:srgbClr val="FF0000"/>
                </a:solidFill>
              </a:rPr>
              <a:t>A pilot study is a first attempt at carrying out your primary research. It allows you to trial your research method before you undertake any form of data collection.</a:t>
            </a:r>
          </a:p>
          <a:p>
            <a:r>
              <a:rPr lang="en-GB" dirty="0" smtClean="0">
                <a:solidFill>
                  <a:srgbClr val="0000FF"/>
                </a:solidFill>
              </a:rPr>
              <a:t>The pilot study may save you time and effort in the long run.</a:t>
            </a:r>
          </a:p>
          <a:p>
            <a:r>
              <a:rPr lang="en-GB" dirty="0" smtClean="0">
                <a:solidFill>
                  <a:srgbClr val="CC0099"/>
                </a:solidFill>
              </a:rPr>
              <a:t>It help to overcome the wording of any questions, so that you may get them right in the actual research.</a:t>
            </a:r>
            <a:endParaRPr lang="en-GB" dirty="0">
              <a:solidFill>
                <a:srgbClr val="CC009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Your pilot study</a:t>
            </a:r>
            <a:endParaRPr lang="en-GB" b="1" u="sng" dirty="0"/>
          </a:p>
        </p:txBody>
      </p:sp>
      <p:sp>
        <p:nvSpPr>
          <p:cNvPr id="3" name="Content Placeholder 2"/>
          <p:cNvSpPr>
            <a:spLocks noGrp="1"/>
          </p:cNvSpPr>
          <p:nvPr>
            <p:ph idx="1"/>
          </p:nvPr>
        </p:nvSpPr>
        <p:spPr/>
        <p:txBody>
          <a:bodyPr>
            <a:normAutofit/>
          </a:bodyPr>
          <a:lstStyle/>
          <a:p>
            <a:r>
              <a:rPr lang="en-GB" dirty="0" smtClean="0">
                <a:solidFill>
                  <a:srgbClr val="00B050"/>
                </a:solidFill>
              </a:rPr>
              <a:t>As this is your first attempt, you will most likely encounter some difficulties and re-draft tit, which will eventually be your questionnaire, or interview. </a:t>
            </a:r>
          </a:p>
          <a:p>
            <a:r>
              <a:rPr lang="en-GB" dirty="0" smtClean="0">
                <a:solidFill>
                  <a:srgbClr val="7030A0"/>
                </a:solidFill>
              </a:rPr>
              <a:t>You need to have at least ten questions, with a choice of closed and open questions.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Tasks</a:t>
            </a:r>
            <a:endParaRPr lang="en-GB" b="1" u="sng" dirty="0"/>
          </a:p>
        </p:txBody>
      </p:sp>
      <p:sp>
        <p:nvSpPr>
          <p:cNvPr id="3" name="Content Placeholder 2"/>
          <p:cNvSpPr>
            <a:spLocks noGrp="1"/>
          </p:cNvSpPr>
          <p:nvPr>
            <p:ph idx="1"/>
          </p:nvPr>
        </p:nvSpPr>
        <p:spPr>
          <a:xfrm>
            <a:off x="457200" y="1600200"/>
            <a:ext cx="8472518" cy="4525963"/>
          </a:xfrm>
        </p:spPr>
        <p:txBody>
          <a:bodyPr>
            <a:normAutofit fontScale="92500" lnSpcReduction="10000"/>
          </a:bodyPr>
          <a:lstStyle/>
          <a:p>
            <a:r>
              <a:rPr lang="en-GB" sz="2000" dirty="0" smtClean="0"/>
              <a:t> Design a pilot study questionnaire / interview based on the area you are researching for your coursework. </a:t>
            </a:r>
          </a:p>
          <a:p>
            <a:endParaRPr lang="en-GB" dirty="0" smtClean="0"/>
          </a:p>
          <a:p>
            <a:endParaRPr lang="en-GB" dirty="0" smtClean="0"/>
          </a:p>
          <a:p>
            <a:endParaRPr lang="en-GB" dirty="0" smtClean="0"/>
          </a:p>
          <a:p>
            <a:endParaRPr lang="en-GB" sz="1200" dirty="0" smtClean="0"/>
          </a:p>
          <a:p>
            <a:endParaRPr lang="en-GB" sz="1200" dirty="0" smtClean="0"/>
          </a:p>
          <a:p>
            <a:endParaRPr lang="en-GB" sz="1200" dirty="0" smtClean="0"/>
          </a:p>
          <a:p>
            <a:endParaRPr lang="en-GB" sz="1200" dirty="0" smtClean="0"/>
          </a:p>
          <a:p>
            <a:endParaRPr lang="en-GB" sz="1200" dirty="0" smtClean="0"/>
          </a:p>
          <a:p>
            <a:endParaRPr lang="en-GB" sz="1200" dirty="0" smtClean="0"/>
          </a:p>
          <a:p>
            <a:endParaRPr lang="en-GB" sz="1200" dirty="0" smtClean="0"/>
          </a:p>
          <a:p>
            <a:endParaRPr lang="en-GB" sz="1200" dirty="0" smtClean="0"/>
          </a:p>
          <a:p>
            <a:endParaRPr lang="en-GB" sz="1400" dirty="0" smtClean="0"/>
          </a:p>
          <a:p>
            <a:pPr>
              <a:buNone/>
            </a:pPr>
            <a:r>
              <a:rPr lang="en-GB" sz="1700" b="1" u="sng" dirty="0" smtClean="0"/>
              <a:t>Extension : </a:t>
            </a:r>
            <a:r>
              <a:rPr lang="en-GB" sz="1700" b="1" dirty="0" smtClean="0"/>
              <a:t>Identify and explain two reasons why researchers </a:t>
            </a:r>
          </a:p>
          <a:p>
            <a:r>
              <a:rPr lang="en-GB" sz="1700" b="1" dirty="0" smtClean="0"/>
              <a:t>use pilot studies. </a:t>
            </a:r>
            <a:endParaRPr lang="en-GB" sz="1700" b="1" dirty="0"/>
          </a:p>
        </p:txBody>
      </p:sp>
      <p:sp>
        <p:nvSpPr>
          <p:cNvPr id="4" name="Rectangle 3"/>
          <p:cNvSpPr/>
          <p:nvPr/>
        </p:nvSpPr>
        <p:spPr>
          <a:xfrm>
            <a:off x="1000100" y="3571876"/>
            <a:ext cx="2286016" cy="85725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1. Decide on a method</a:t>
            </a:r>
            <a:endParaRPr lang="en-GB" dirty="0">
              <a:solidFill>
                <a:schemeClr val="tx1"/>
              </a:solidFill>
            </a:endParaRPr>
          </a:p>
        </p:txBody>
      </p:sp>
      <p:sp>
        <p:nvSpPr>
          <p:cNvPr id="5" name="Rectangle 4"/>
          <p:cNvSpPr/>
          <p:nvPr/>
        </p:nvSpPr>
        <p:spPr>
          <a:xfrm>
            <a:off x="1214414" y="2643182"/>
            <a:ext cx="1928826" cy="57150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Questionnaires or interviews?</a:t>
            </a:r>
            <a:endParaRPr lang="en-GB" dirty="0">
              <a:solidFill>
                <a:schemeClr val="tx1"/>
              </a:solidFill>
            </a:endParaRPr>
          </a:p>
        </p:txBody>
      </p:sp>
      <p:sp>
        <p:nvSpPr>
          <p:cNvPr id="6" name="Rectangle 5"/>
          <p:cNvSpPr/>
          <p:nvPr/>
        </p:nvSpPr>
        <p:spPr>
          <a:xfrm>
            <a:off x="1285852" y="4786322"/>
            <a:ext cx="1714512" cy="57150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Random sampling</a:t>
            </a:r>
            <a:endParaRPr lang="en-GB" dirty="0">
              <a:solidFill>
                <a:schemeClr val="tx1"/>
              </a:solidFill>
            </a:endParaRPr>
          </a:p>
        </p:txBody>
      </p:sp>
      <p:sp>
        <p:nvSpPr>
          <p:cNvPr id="7" name="Rectangle 6"/>
          <p:cNvSpPr/>
          <p:nvPr/>
        </p:nvSpPr>
        <p:spPr>
          <a:xfrm>
            <a:off x="3929058" y="3429000"/>
            <a:ext cx="2143140" cy="1000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2. Design a pilot study, containing 7 questions  (10 minutes)</a:t>
            </a:r>
            <a:endParaRPr lang="en-GB" dirty="0">
              <a:solidFill>
                <a:schemeClr val="tx1"/>
              </a:solidFill>
            </a:endParaRPr>
          </a:p>
        </p:txBody>
      </p:sp>
      <p:sp>
        <p:nvSpPr>
          <p:cNvPr id="8" name="Rectangle 7"/>
          <p:cNvSpPr/>
          <p:nvPr/>
        </p:nvSpPr>
        <p:spPr>
          <a:xfrm>
            <a:off x="6500826" y="1928802"/>
            <a:ext cx="2214578" cy="1357322"/>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3. Select three people in the classroom to ask your questions to (10 minutes</a:t>
            </a:r>
            <a:endParaRPr lang="en-GB" dirty="0">
              <a:solidFill>
                <a:schemeClr val="tx1"/>
              </a:solidFill>
            </a:endParaRPr>
          </a:p>
        </p:txBody>
      </p:sp>
      <p:sp>
        <p:nvSpPr>
          <p:cNvPr id="9" name="Rectangle 8"/>
          <p:cNvSpPr/>
          <p:nvPr/>
        </p:nvSpPr>
        <p:spPr>
          <a:xfrm>
            <a:off x="6215074" y="3500438"/>
            <a:ext cx="2714644" cy="300039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4. Write a summary of </a:t>
            </a:r>
          </a:p>
          <a:p>
            <a:pPr marL="342900" indent="-342900">
              <a:buAutoNum type="alphaLcParenBoth"/>
            </a:pPr>
            <a:r>
              <a:rPr lang="en-GB" dirty="0" smtClean="0">
                <a:solidFill>
                  <a:schemeClr val="tx1"/>
                </a:solidFill>
              </a:rPr>
              <a:t>The difficulties you had</a:t>
            </a:r>
          </a:p>
          <a:p>
            <a:pPr marL="342900" indent="-342900">
              <a:buAutoNum type="alphaLcParenBoth"/>
            </a:pPr>
            <a:r>
              <a:rPr lang="en-GB" dirty="0" smtClean="0">
                <a:solidFill>
                  <a:schemeClr val="tx1"/>
                </a:solidFill>
              </a:rPr>
              <a:t>What you need to alter to ensure you are able to collect the correct information</a:t>
            </a:r>
          </a:p>
          <a:p>
            <a:pPr marL="342900" indent="-342900">
              <a:buFontTx/>
              <a:buAutoNum type="alphaLcParenBoth"/>
            </a:pPr>
            <a:r>
              <a:rPr lang="en-GB" dirty="0" smtClean="0">
                <a:solidFill>
                  <a:schemeClr val="tx1"/>
                </a:solidFill>
              </a:rPr>
              <a:t>Is this the correct  method that you should use to collect your primary data?  (10 minutes)</a:t>
            </a:r>
          </a:p>
          <a:p>
            <a:pPr marL="342900" indent="-342900">
              <a:buAutoNum type="alphaLcParenBoth"/>
            </a:pPr>
            <a:endParaRPr lang="en-GB" dirty="0">
              <a:solidFill>
                <a:schemeClr val="tx1"/>
              </a:solidFill>
            </a:endParaRPr>
          </a:p>
        </p:txBody>
      </p:sp>
      <p:cxnSp>
        <p:nvCxnSpPr>
          <p:cNvPr id="11" name="Straight Arrow Connector 10"/>
          <p:cNvCxnSpPr/>
          <p:nvPr/>
        </p:nvCxnSpPr>
        <p:spPr>
          <a:xfrm rot="5400000" flipH="1" flipV="1">
            <a:off x="6072198" y="3000372"/>
            <a:ext cx="357190"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6200000" flipH="1">
            <a:off x="5572132" y="4429132"/>
            <a:ext cx="500066"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4" idx="3"/>
          </p:cNvCxnSpPr>
          <p:nvPr/>
        </p:nvCxnSpPr>
        <p:spPr>
          <a:xfrm>
            <a:off x="3286116" y="4000504"/>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endCxn id="5" idx="2"/>
          </p:cNvCxnSpPr>
          <p:nvPr/>
        </p:nvCxnSpPr>
        <p:spPr>
          <a:xfrm rot="16200000" flipV="1">
            <a:off x="2053812" y="3339701"/>
            <a:ext cx="285752" cy="357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4" idx="2"/>
          </p:cNvCxnSpPr>
          <p:nvPr/>
        </p:nvCxnSpPr>
        <p:spPr>
          <a:xfrm rot="5400000">
            <a:off x="2000232" y="4572008"/>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000100" y="714356"/>
          <a:ext cx="7643865" cy="4929221"/>
        </p:xfrm>
        <a:graphic>
          <a:graphicData uri="http://schemas.openxmlformats.org/drawingml/2006/table">
            <a:tbl>
              <a:tblPr/>
              <a:tblGrid>
                <a:gridCol w="2028917"/>
                <a:gridCol w="1159381"/>
                <a:gridCol w="1159381"/>
                <a:gridCol w="3296186"/>
              </a:tblGrid>
              <a:tr h="1792444">
                <a:tc>
                  <a:txBody>
                    <a:bodyPr/>
                    <a:lstStyle/>
                    <a:p>
                      <a:pPr>
                        <a:spcAft>
                          <a:spcPts val="0"/>
                        </a:spcAft>
                      </a:pPr>
                      <a:r>
                        <a:rPr lang="en-GB" sz="2000" b="1" dirty="0" smtClean="0">
                          <a:latin typeface="Calibri"/>
                          <a:ea typeface="Calibri"/>
                          <a:cs typeface="Times New Roman"/>
                        </a:rPr>
                        <a:t>Pilot Study</a:t>
                      </a:r>
                      <a:endParaRPr lang="en-GB" sz="2000" b="1" dirty="0">
                        <a:latin typeface="Calibri"/>
                        <a:ea typeface="Calibri"/>
                        <a:cs typeface="Times New Roman"/>
                      </a:endParaRPr>
                    </a:p>
                    <a:p>
                      <a:pPr>
                        <a:spcAft>
                          <a:spcPts val="0"/>
                        </a:spcAft>
                      </a:pPr>
                      <a:r>
                        <a:rPr lang="en-GB" sz="2000" dirty="0">
                          <a:latin typeface="Times New Roman"/>
                          <a:ea typeface="Times New Roman"/>
                          <a:cs typeface="Times New Roman"/>
                        </a:rPr>
                        <a:t>Maximum 8 marks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b="1">
                          <a:latin typeface="Calibri"/>
                          <a:ea typeface="Calibri"/>
                          <a:cs typeface="Times New Roman"/>
                        </a:rPr>
                        <a:t>Band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b="1">
                          <a:latin typeface="Times New Roman"/>
                          <a:ea typeface="Times New Roman"/>
                          <a:cs typeface="Times New Roman"/>
                        </a:rPr>
                        <a:t>0 – 2</a:t>
                      </a:r>
                      <a:endParaRPr lang="en-GB" sz="2000">
                        <a:latin typeface="Times New Roman"/>
                        <a:ea typeface="Times New Roman"/>
                        <a:cs typeface="Times New Roman"/>
                      </a:endParaRPr>
                    </a:p>
                    <a:p>
                      <a:pPr>
                        <a:spcAft>
                          <a:spcPts val="0"/>
                        </a:spcAft>
                      </a:pPr>
                      <a:r>
                        <a:rPr lang="en-GB" sz="2000" b="1">
                          <a:latin typeface="Times New Roman"/>
                          <a:ea typeface="Times New Roman"/>
                          <a:cs typeface="Times New Roman"/>
                        </a:rPr>
                        <a:t>Marks</a:t>
                      </a:r>
                      <a:endParaRPr lang="en-GB"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dirty="0" smtClean="0">
                          <a:latin typeface="Times New Roman"/>
                          <a:ea typeface="Times New Roman"/>
                          <a:cs typeface="Times New Roman"/>
                        </a:rPr>
                        <a:t>Limited use of pilot study, Questions</a:t>
                      </a:r>
                      <a:r>
                        <a:rPr lang="en-GB" sz="2000" baseline="0" dirty="0" smtClean="0">
                          <a:latin typeface="Times New Roman"/>
                          <a:ea typeface="Times New Roman"/>
                          <a:cs typeface="Times New Roman"/>
                        </a:rPr>
                        <a:t> are inappropriate to the title of research.</a:t>
                      </a:r>
                      <a:r>
                        <a:rPr lang="en-GB" sz="2000" dirty="0" smtClean="0">
                          <a:latin typeface="Times New Roman"/>
                          <a:ea typeface="Times New Roman"/>
                          <a:cs typeface="Times New Roman"/>
                        </a:rPr>
                        <a:t>. </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44333">
                <a:tc>
                  <a:txBody>
                    <a:bodyPr/>
                    <a:lstStyle/>
                    <a:p>
                      <a:pPr>
                        <a:spcAft>
                          <a:spcPts val="0"/>
                        </a:spcAft>
                      </a:pPr>
                      <a:r>
                        <a:rPr lang="en-GB" sz="1200" dirty="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en-GB" sz="2000" b="1" dirty="0">
                          <a:latin typeface="Times New Roman"/>
                          <a:ea typeface="Times New Roman"/>
                          <a:cs typeface="Times New Roman"/>
                        </a:rPr>
                        <a:t>Band 2</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b="1" dirty="0">
                          <a:latin typeface="Times New Roman"/>
                          <a:ea typeface="Times New Roman"/>
                          <a:cs typeface="Times New Roman"/>
                        </a:rPr>
                        <a:t>3 – 5</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dirty="0" smtClean="0">
                          <a:latin typeface="Times New Roman"/>
                          <a:ea typeface="Times New Roman"/>
                          <a:cs typeface="Times New Roman"/>
                        </a:rPr>
                        <a:t>Questions are somewhat relevant to the aims</a:t>
                      </a:r>
                      <a:r>
                        <a:rPr lang="en-GB" sz="2000" baseline="0" dirty="0" smtClean="0">
                          <a:latin typeface="Times New Roman"/>
                          <a:ea typeface="Times New Roman"/>
                          <a:cs typeface="Times New Roman"/>
                        </a:rPr>
                        <a:t> and hypothesis. Questions are likely to collect relevant data</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92444">
                <a:tc>
                  <a:txBody>
                    <a:bodyPr/>
                    <a:lstStyle/>
                    <a:p>
                      <a:pPr>
                        <a:spcAft>
                          <a:spcPts val="0"/>
                        </a:spcAft>
                      </a:pPr>
                      <a:r>
                        <a:rPr lang="en-GB" sz="120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r>
                        <a:rPr lang="en-GB" sz="2000" b="1" dirty="0">
                          <a:latin typeface="Times New Roman"/>
                          <a:ea typeface="Times New Roman"/>
                          <a:cs typeface="Times New Roman"/>
                        </a:rPr>
                        <a:t>Band 3</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b="1">
                          <a:latin typeface="Times New Roman"/>
                          <a:ea typeface="Times New Roman"/>
                          <a:cs typeface="Times New Roman"/>
                        </a:rPr>
                        <a:t>6 – 8 </a:t>
                      </a:r>
                      <a:endParaRPr lang="en-GB" sz="2000">
                        <a:latin typeface="Times New Roman"/>
                        <a:ea typeface="Times New Roman"/>
                        <a:cs typeface="Times New Roman"/>
                      </a:endParaRPr>
                    </a:p>
                    <a:p>
                      <a:pPr>
                        <a:spcAft>
                          <a:spcPts val="0"/>
                        </a:spcAft>
                      </a:pPr>
                      <a:r>
                        <a:rPr lang="en-GB" sz="2000" b="1">
                          <a:latin typeface="Times New Roman"/>
                          <a:ea typeface="Times New Roman"/>
                          <a:cs typeface="Times New Roman"/>
                        </a:rPr>
                        <a:t>Marks</a:t>
                      </a:r>
                      <a:endParaRPr lang="en-GB"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dirty="0" smtClean="0">
                          <a:latin typeface="Times New Roman"/>
                          <a:ea typeface="Times New Roman"/>
                          <a:cs typeface="Times New Roman"/>
                        </a:rPr>
                        <a:t>All questions are directly linked to research title and hypothesis. A wide range of questions are asked. Linked</a:t>
                      </a:r>
                      <a:r>
                        <a:rPr lang="en-GB" sz="2000" baseline="0" dirty="0" smtClean="0">
                          <a:latin typeface="Times New Roman"/>
                          <a:ea typeface="Times New Roman"/>
                          <a:cs typeface="Times New Roman"/>
                        </a:rPr>
                        <a:t> to multi-cultural Britain. </a:t>
                      </a:r>
                      <a:r>
                        <a:rPr lang="en-GB" sz="2000" dirty="0" smtClean="0">
                          <a:latin typeface="Times New Roman"/>
                          <a:ea typeface="Times New Roman"/>
                          <a:cs typeface="Times New Roman"/>
                        </a:rPr>
                        <a:t> </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Plenary</a:t>
            </a:r>
            <a:endParaRPr lang="en-GB" b="1" u="sng" dirty="0"/>
          </a:p>
        </p:txBody>
      </p:sp>
      <p:sp>
        <p:nvSpPr>
          <p:cNvPr id="3" name="Content Placeholder 2"/>
          <p:cNvSpPr>
            <a:spLocks noGrp="1"/>
          </p:cNvSpPr>
          <p:nvPr>
            <p:ph idx="1"/>
          </p:nvPr>
        </p:nvSpPr>
        <p:spPr/>
        <p:txBody>
          <a:bodyPr/>
          <a:lstStyle/>
          <a:p>
            <a:r>
              <a:rPr lang="en-GB" dirty="0" smtClean="0"/>
              <a:t>Once you have completed the activities on the previous slide, you will need to  swap your findings (from number 4) with another person for them to mark the questions, using the mark scheme and allocate a mark to you. </a:t>
            </a:r>
            <a:endParaRPr lang="en-GB" dirty="0"/>
          </a:p>
        </p:txBody>
      </p:sp>
      <p:sp>
        <p:nvSpPr>
          <p:cNvPr id="4" name="Rectangle 3"/>
          <p:cNvSpPr/>
          <p:nvPr/>
        </p:nvSpPr>
        <p:spPr>
          <a:xfrm>
            <a:off x="2071670" y="4143380"/>
            <a:ext cx="5072098" cy="1754326"/>
          </a:xfrm>
          <a:prstGeom prst="rect">
            <a:avLst/>
          </a:prstGeom>
          <a:solidFill>
            <a:schemeClr val="accent6">
              <a:lumMod val="75000"/>
            </a:schemeClr>
          </a:solidFill>
        </p:spPr>
        <p:txBody>
          <a:bodyPr wrap="square">
            <a:spAutoFit/>
          </a:bodyPr>
          <a:lstStyle/>
          <a:p>
            <a:r>
              <a:rPr lang="en-GB" dirty="0" smtClean="0"/>
              <a:t>4. Write a summary of </a:t>
            </a:r>
          </a:p>
          <a:p>
            <a:pPr marL="342900" indent="-342900">
              <a:buAutoNum type="alphaLcParenBoth"/>
            </a:pPr>
            <a:r>
              <a:rPr lang="en-GB" dirty="0" smtClean="0"/>
              <a:t>The difficulties you had</a:t>
            </a:r>
          </a:p>
          <a:p>
            <a:pPr marL="342900" indent="-342900">
              <a:buAutoNum type="alphaLcParenBoth"/>
            </a:pPr>
            <a:r>
              <a:rPr lang="en-GB" dirty="0" smtClean="0"/>
              <a:t>What you need to alter to ensure you are able to collect the correct information (questions)</a:t>
            </a:r>
          </a:p>
          <a:p>
            <a:pPr marL="342900" indent="-342900">
              <a:buAutoNum type="alphaLcParenBoth"/>
            </a:pPr>
            <a:r>
              <a:rPr lang="en-GB" dirty="0" smtClean="0"/>
              <a:t>Is this the correct  method that you should use to collect your primary data?</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t>Homework</a:t>
            </a:r>
            <a:endParaRPr lang="en-GB" u="sng" dirty="0"/>
          </a:p>
        </p:txBody>
      </p:sp>
      <p:sp>
        <p:nvSpPr>
          <p:cNvPr id="3" name="Content Placeholder 2"/>
          <p:cNvSpPr>
            <a:spLocks noGrp="1"/>
          </p:cNvSpPr>
          <p:nvPr>
            <p:ph idx="1"/>
          </p:nvPr>
        </p:nvSpPr>
        <p:spPr>
          <a:xfrm>
            <a:off x="457200" y="1600201"/>
            <a:ext cx="8229600" cy="2900370"/>
          </a:xfrm>
          <a:solidFill>
            <a:srgbClr val="FFFF00"/>
          </a:solidFill>
        </p:spPr>
        <p:txBody>
          <a:bodyPr/>
          <a:lstStyle/>
          <a:p>
            <a:pPr>
              <a:buNone/>
            </a:pPr>
            <a:r>
              <a:rPr lang="en-GB" dirty="0" smtClean="0"/>
              <a:t>1.Type up the questions of your pilot study. </a:t>
            </a:r>
          </a:p>
          <a:p>
            <a:pPr>
              <a:buNone/>
            </a:pPr>
            <a:r>
              <a:rPr lang="en-GB" dirty="0" smtClean="0"/>
              <a:t>2. Print three copies and fill them out using the information (answers) you gathered in today’s lesson, to be handed into me in the next lesson.</a:t>
            </a:r>
          </a:p>
          <a:p>
            <a:pPr>
              <a:buNone/>
            </a:pP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568</Words>
  <Application>Microsoft Office PowerPoint</Application>
  <PresentationFormat>On-screen Show (4:3)</PresentationFormat>
  <Paragraphs>69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Pilot Study</vt:lpstr>
      <vt:lpstr>The Big picture</vt:lpstr>
      <vt:lpstr>Pilot Study</vt:lpstr>
      <vt:lpstr>Uses of pilot studies</vt:lpstr>
      <vt:lpstr>Your pilot study</vt:lpstr>
      <vt:lpstr>Tasks</vt:lpstr>
      <vt:lpstr>Slide 7</vt:lpstr>
      <vt:lpstr>Plenary</vt:lpstr>
      <vt:lpstr>Homework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Pilot Study</dc:title>
  <dc:creator>Farida</dc:creator>
  <cp:lastModifiedBy>fkerr</cp:lastModifiedBy>
  <cp:revision>12</cp:revision>
  <dcterms:created xsi:type="dcterms:W3CDTF">2009-09-28T18:49:40Z</dcterms:created>
  <dcterms:modified xsi:type="dcterms:W3CDTF">2009-10-06T11:04:42Z</dcterms:modified>
</cp:coreProperties>
</file>